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79433" autoAdjust="0"/>
  </p:normalViewPr>
  <p:slideViewPr>
    <p:cSldViewPr snapToGrid="0">
      <p:cViewPr varScale="1">
        <p:scale>
          <a:sx n="78" d="100"/>
          <a:sy n="78" d="100"/>
        </p:scale>
        <p:origin x="90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1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스파크를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쓰기 전에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개념을 이해해야 하는데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동안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이해 및 활용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이해와 활용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산업적용 모델링 프로젝트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다루는데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전혀 모르면 일할 때도 문제가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다루야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분석한 결과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에다가 쌓아야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쓰는 게 있다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정처기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명령어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자바 기반의 코드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 코드로 실행시킬 건데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코드만 이해하면 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4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3V</a:t>
            </a:r>
            <a:r>
              <a:rPr lang="en-US" altLang="ko-KR" baseline="0" dirty="0" smtClean="0"/>
              <a:t> -&gt; 6V </a:t>
            </a:r>
            <a:r>
              <a:rPr lang="ko-KR" altLang="en-US" baseline="0" dirty="0" smtClean="0"/>
              <a:t>확장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번째로 추가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가치 </a:t>
            </a:r>
            <a:r>
              <a:rPr lang="en-US" altLang="ko-KR" baseline="0" dirty="0" smtClean="0"/>
              <a:t>= </a:t>
            </a:r>
            <a:r>
              <a:rPr lang="ko-KR" altLang="en-US" baseline="0" dirty="0" smtClean="0"/>
              <a:t>데이터를 통해 얻고자 하는 것</a:t>
            </a:r>
            <a:r>
              <a:rPr lang="en-US" altLang="ko-KR" baseline="0" dirty="0" smtClean="0"/>
              <a:t>:Value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데이터 품질과 신뢰성이 확보되어야 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아무리 학습하고 뭐 해도 안 좋은 데이터가 섞여 있으면 좋지 않음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최신 데이터가 아니면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시각화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 분석의 꽃은 시각화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많은 데이터를 수치로 해서 표로 갖다 주면 알 수 없음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5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NoSQL</a:t>
            </a:r>
            <a:r>
              <a:rPr lang="en-US" altLang="ko-KR" baseline="0" dirty="0" smtClean="0"/>
              <a:t> : </a:t>
            </a:r>
          </a:p>
          <a:p>
            <a:r>
              <a:rPr lang="en-US" altLang="ko-KR" baseline="0" dirty="0" smtClean="0"/>
              <a:t>RDBMS : SQL </a:t>
            </a:r>
            <a:r>
              <a:rPr lang="ko-KR" altLang="en-US" baseline="0" dirty="0" smtClean="0"/>
              <a:t>언어 사용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RDB : </a:t>
            </a:r>
            <a:r>
              <a:rPr lang="ko-KR" altLang="en-US" baseline="0" dirty="0" smtClean="0"/>
              <a:t>처음에는 무조건 정형 데이터만 저장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시간이 지나서 </a:t>
            </a:r>
            <a:r>
              <a:rPr lang="ko-KR" altLang="en-US" baseline="0" dirty="0" err="1" smtClean="0"/>
              <a:t>지금은대체로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roDNMS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사용</a:t>
            </a:r>
            <a:r>
              <a:rPr lang="en-US" altLang="ko-KR" baseline="0" dirty="0" smtClean="0"/>
              <a:t>\\\\ </a:t>
            </a:r>
          </a:p>
          <a:p>
            <a:r>
              <a:rPr lang="en-US" altLang="ko-KR" baseline="0" dirty="0" smtClean="0"/>
              <a:t>RDB </a:t>
            </a:r>
            <a:r>
              <a:rPr lang="ko-KR" altLang="en-US" baseline="0" dirty="0" smtClean="0"/>
              <a:t>에서 저장할 수 있는 크기는 </a:t>
            </a:r>
            <a:r>
              <a:rPr lang="ko-KR" altLang="en-US" baseline="0" dirty="0" err="1" smtClean="0"/>
              <a:t>엑사바이트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그크기를넘는ㄴ다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비정형과 </a:t>
            </a:r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중심으로 데이터 </a:t>
            </a:r>
            <a:r>
              <a:rPr lang="ko-KR" altLang="en-US" baseline="0" dirty="0" err="1" smtClean="0"/>
              <a:t>저장할수있는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시스ㅔㅁ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</a:t>
            </a:r>
            <a:r>
              <a:rPr lang="ko-KR" altLang="en-US" baseline="0" dirty="0" err="1" smtClean="0"/>
              <a:t>ㅏ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2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1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HDFS</a:t>
            </a:r>
            <a:r>
              <a:rPr lang="en-US" altLang="ko-KR" baseline="0" dirty="0" smtClean="0"/>
              <a:t> = </a:t>
            </a:r>
            <a:r>
              <a:rPr lang="ko-KR" altLang="en-US" baseline="0" dirty="0" smtClean="0"/>
              <a:t>노트 필기</a:t>
            </a:r>
            <a:r>
              <a:rPr lang="en-US" altLang="ko-KR" baseline="0" dirty="0" smtClean="0"/>
              <a:t>!!!!!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en-US" altLang="ko-KR" dirty="0" smtClean="0"/>
              <a:t>node.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저장 구조 중 </a:t>
            </a:r>
            <a:r>
              <a:rPr lang="en-US" altLang="ko-KR" dirty="0" smtClean="0"/>
              <a:t>master-slave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구조로 운영되는 게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Master – slave</a:t>
            </a:r>
          </a:p>
          <a:p>
            <a:r>
              <a:rPr lang="ko-KR" altLang="en-US" baseline="0" dirty="0" smtClean="0"/>
              <a:t>관리 </a:t>
            </a:r>
            <a:r>
              <a:rPr lang="en-US" altLang="ko-KR" baseline="0" dirty="0" smtClean="0"/>
              <a:t>---- </a:t>
            </a:r>
            <a:r>
              <a:rPr lang="ko-KR" altLang="en-US" baseline="0" dirty="0" smtClean="0"/>
              <a:t>일꾼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Master node 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Mapreduce</a:t>
            </a:r>
            <a:endParaRPr lang="en-US" altLang="ko-KR" baseline="0" dirty="0" smtClean="0"/>
          </a:p>
          <a:p>
            <a:r>
              <a:rPr lang="ko-KR" altLang="en-US" baseline="0" dirty="0" smtClean="0"/>
              <a:t>배치 처리 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분산된 </a:t>
            </a:r>
            <a:r>
              <a:rPr lang="ko-KR" altLang="en-US" baseline="0" dirty="0" err="1" smtClean="0"/>
              <a:t>노드</a:t>
            </a:r>
            <a:r>
              <a:rPr lang="ko-KR" altLang="en-US" baseline="0" dirty="0" smtClean="0"/>
              <a:t> 별로 동시 처리 </a:t>
            </a:r>
            <a:r>
              <a:rPr lang="en-US" altLang="ko-KR" baseline="0" dirty="0" smtClean="0"/>
              <a:t>= </a:t>
            </a:r>
            <a:r>
              <a:rPr lang="ko-KR" altLang="en-US" baseline="0" dirty="0" smtClean="0"/>
              <a:t>병렬 처리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프레임웤</a:t>
            </a:r>
            <a:r>
              <a:rPr lang="ko-KR" altLang="en-US" baseline="0" dirty="0" smtClean="0"/>
              <a:t> 제공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기반 구조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작업 우선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기존에 저장되어 있던 데이터를 처리하기 좋은 구조로 만듦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HDFS</a:t>
            </a:r>
            <a:r>
              <a:rPr lang="ko-KR" altLang="en-US" baseline="0" dirty="0" smtClean="0"/>
              <a:t>나 </a:t>
            </a:r>
            <a:r>
              <a:rPr lang="en-US" altLang="ko-KR" baseline="0" dirty="0" err="1" smtClean="0"/>
              <a:t>Hbase</a:t>
            </a:r>
            <a:r>
              <a:rPr lang="ko-KR" altLang="en-US" baseline="0" dirty="0" smtClean="0"/>
              <a:t>에 저장된 것을 가져 와서 원하는 </a:t>
            </a:r>
            <a:r>
              <a:rPr lang="ko-KR" altLang="en-US" baseline="0" dirty="0" err="1" smtClean="0"/>
              <a:t>처리를함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Reduce : </a:t>
            </a:r>
            <a:r>
              <a:rPr lang="ko-KR" altLang="en-US" baseline="0" dirty="0" smtClean="0"/>
              <a:t>만든 애들을 직계 처리해서 출력</a:t>
            </a:r>
            <a:r>
              <a:rPr lang="en-US" altLang="ko-KR" baseline="0" dirty="0" smtClean="0"/>
              <a:t>??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Hive</a:t>
            </a:r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의사결정을 하고 싶어서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가치를 찾아내려 하는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가 기본 저장소로 운영되었는데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운용 목적 두 가지 </a:t>
            </a:r>
            <a:r>
              <a:rPr lang="en-US" altLang="ko-KR" baseline="0" dirty="0" smtClean="0"/>
              <a:t>1) OLTP : </a:t>
            </a:r>
            <a:r>
              <a:rPr lang="ko-KR" altLang="en-US" baseline="0" dirty="0" err="1" smtClean="0"/>
              <a:t>운용계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 online </a:t>
            </a:r>
            <a:r>
              <a:rPr lang="ko-KR" altLang="en-US" baseline="0" dirty="0" smtClean="0"/>
              <a:t>상태로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웹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회원가입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글 올리고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상품구매하고 그런 데이터들이 쌓이는데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이런 데이터들은 정형화된 형태</a:t>
            </a:r>
            <a:r>
              <a:rPr lang="en-US" altLang="ko-KR" baseline="0" dirty="0" smtClean="0"/>
              <a:t>. Transaction</a:t>
            </a:r>
            <a:r>
              <a:rPr lang="ko-KR" altLang="en-US" baseline="0" dirty="0" smtClean="0"/>
              <a:t>처리 위주</a:t>
            </a:r>
            <a:r>
              <a:rPr lang="en-US" altLang="ko-KR" baseline="0" dirty="0" smtClean="0"/>
              <a:t>. Insert update delete </a:t>
            </a:r>
            <a:r>
              <a:rPr lang="ko-KR" altLang="en-US" baseline="0" dirty="0" smtClean="0"/>
              <a:t>작업을 많이 한다</a:t>
            </a:r>
            <a:r>
              <a:rPr lang="en-US" altLang="ko-KR" baseline="0" dirty="0" smtClean="0"/>
              <a:t>. 2) DW/DSS/OLAP : </a:t>
            </a:r>
            <a:r>
              <a:rPr lang="ko-KR" altLang="en-US" baseline="0" dirty="0" smtClean="0"/>
              <a:t>회사는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쌓인 </a:t>
            </a:r>
            <a:r>
              <a:rPr lang="ko-KR" altLang="en-US" baseline="0" dirty="0" err="1" smtClean="0"/>
              <a:t>데이터를옮긴다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-&lt; </a:t>
            </a:r>
            <a:r>
              <a:rPr lang="ko-KR" altLang="en-US" baseline="0" dirty="0" smtClean="0"/>
              <a:t>그걸 가지고 </a:t>
            </a:r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해서 </a:t>
            </a:r>
            <a:r>
              <a:rPr lang="ko-KR" altLang="en-US" baseline="0" dirty="0" err="1" smtClean="0"/>
              <a:t>분석작업하는데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그걸 해주는 </a:t>
            </a:r>
            <a:r>
              <a:rPr lang="en-US" altLang="ko-KR" baseline="0" dirty="0" smtClean="0"/>
              <a:t>DB. </a:t>
            </a:r>
          </a:p>
          <a:p>
            <a:r>
              <a:rPr lang="en-US" altLang="ko-KR" baseline="0" dirty="0" smtClean="0"/>
              <a:t>RDB </a:t>
            </a:r>
            <a:r>
              <a:rPr lang="ko-KR" altLang="en-US" baseline="0" dirty="0" smtClean="0"/>
              <a:t>기반으로 해서 선형분석도 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상관분석도 하고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-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이런 건 </a:t>
            </a:r>
            <a:r>
              <a:rPr lang="en-US" altLang="ko-KR" baseline="0" dirty="0" smtClean="0">
                <a:sym typeface="Wingdings" panose="05000000000000000000" pitchFamily="2" charset="2"/>
              </a:rPr>
              <a:t>SQL</a:t>
            </a:r>
            <a:r>
              <a:rPr lang="ko-KR" altLang="en-US" baseline="0" dirty="0" smtClean="0">
                <a:sym typeface="Wingdings" panose="05000000000000000000" pitchFamily="2" charset="2"/>
              </a:rPr>
              <a:t>에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익숙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Pig : </a:t>
            </a:r>
            <a:r>
              <a:rPr lang="ko-KR" altLang="en-US" baseline="0" dirty="0" smtClean="0">
                <a:sym typeface="Wingdings" panose="05000000000000000000" pitchFamily="2" charset="2"/>
              </a:rPr>
              <a:t>자바 기반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smtClean="0">
                <a:sym typeface="Wingdings" panose="05000000000000000000" pitchFamily="2" charset="2"/>
              </a:rPr>
              <a:t>좀 더 쉽지만 잘 만들지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못햇다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  <a:r>
              <a:rPr lang="ko-KR" altLang="en-US" baseline="0" dirty="0" smtClean="0">
                <a:sym typeface="Wingdings" panose="05000000000000000000" pitchFamily="2" charset="2"/>
              </a:rPr>
              <a:t>데이터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마이닝에</a:t>
            </a:r>
            <a:r>
              <a:rPr lang="ko-KR" altLang="en-US" baseline="0" dirty="0" smtClean="0">
                <a:sym typeface="Wingdings" panose="05000000000000000000" pitchFamily="2" charset="2"/>
              </a:rPr>
              <a:t> 익숙한</a:t>
            </a:r>
            <a:r>
              <a:rPr lang="en-US" altLang="ko-KR" baseline="0" dirty="0" smtClean="0">
                <a:sym typeface="Wingdings" panose="05000000000000000000" pitchFamily="2" charset="2"/>
              </a:rPr>
              <a:t>, DB</a:t>
            </a:r>
            <a:r>
              <a:rPr lang="ko-KR" altLang="en-US" baseline="0" dirty="0" smtClean="0">
                <a:sym typeface="Wingdings" panose="05000000000000000000" pitchFamily="2" charset="2"/>
              </a:rPr>
              <a:t>에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익숙한사람들이</a:t>
            </a:r>
            <a:r>
              <a:rPr lang="ko-KR" altLang="en-US" baseline="0" dirty="0" smtClean="0">
                <a:sym typeface="Wingdings" panose="05000000000000000000" pitchFamily="2" charset="2"/>
              </a:rPr>
              <a:t> 프로그래밍 없이 쓸 수 있도록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만드려고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햇는데</a:t>
            </a:r>
            <a:r>
              <a:rPr lang="ko-KR" altLang="en-US" baseline="0" dirty="0" smtClean="0">
                <a:sym typeface="Wingdings" panose="05000000000000000000" pitchFamily="2" charset="2"/>
              </a:rPr>
              <a:t> 안 돼</a:t>
            </a:r>
            <a:r>
              <a:rPr lang="en-US" altLang="ko-KR" baseline="0" dirty="0" smtClean="0">
                <a:sym typeface="Wingdings" panose="05000000000000000000" pitchFamily="2" charset="2"/>
              </a:rPr>
              <a:t>!!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스크립트 기반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Hive :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sql</a:t>
            </a:r>
            <a:r>
              <a:rPr lang="ko-KR" altLang="en-US" baseline="0" dirty="0" smtClean="0">
                <a:sym typeface="Wingdings" panose="05000000000000000000" pitchFamily="2" charset="2"/>
              </a:rPr>
              <a:t>로 작성하면 됨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  <a:r>
              <a:rPr lang="ko-KR" altLang="en-US" baseline="0" dirty="0" smtClean="0">
                <a:sym typeface="Wingdings" panose="05000000000000000000" pitchFamily="2" charset="2"/>
              </a:rPr>
              <a:t>단 몇 줄 작성하면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smtClean="0">
                <a:sym typeface="Wingdings" panose="05000000000000000000" pitchFamily="2" charset="2"/>
              </a:rPr>
              <a:t>수식 줄에 해당하는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mapreduce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프로그래밍을 대체함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Sq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ㅣ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audfuddjfh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받으면</a:t>
            </a:r>
            <a:r>
              <a:rPr lang="en-US" altLang="ko-KR" baseline="0" dirty="0" smtClean="0">
                <a:sym typeface="Wingdings" panose="05000000000000000000" pitchFamily="2" charset="2"/>
              </a:rPr>
              <a:t> map reduce API</a:t>
            </a:r>
            <a:r>
              <a:rPr lang="ko-KR" altLang="en-US" baseline="0" dirty="0" smtClean="0">
                <a:sym typeface="Wingdings" panose="05000000000000000000" pitchFamily="2" charset="2"/>
              </a:rPr>
              <a:t>로 변환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aseline="0" dirty="0" err="1" smtClean="0">
                <a:sym typeface="Wingdings" panose="05000000000000000000" pitchFamily="2" charset="2"/>
              </a:rPr>
              <a:t>Sql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사용해서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mapreduce</a:t>
            </a:r>
            <a:r>
              <a:rPr lang="ko-KR" altLang="en-US" baseline="0" dirty="0" smtClean="0">
                <a:sym typeface="Wingdings" panose="05000000000000000000" pitchFamily="2" charset="2"/>
              </a:rPr>
              <a:t>를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aseline="0" dirty="0" err="1" smtClean="0">
                <a:sym typeface="Wingdings" panose="05000000000000000000" pitchFamily="2" charset="2"/>
              </a:rPr>
              <a:t>Sql</a:t>
            </a:r>
            <a:r>
              <a:rPr lang="ko-KR" altLang="en-US" baseline="0" dirty="0" smtClean="0">
                <a:sym typeface="Wingdings" panose="05000000000000000000" pitchFamily="2" charset="2"/>
              </a:rPr>
              <a:t>해석해서 </a:t>
            </a:r>
            <a:r>
              <a:rPr lang="en-US" altLang="ko-KR" baseline="0" dirty="0" smtClean="0">
                <a:sym typeface="Wingdings" panose="05000000000000000000" pitchFamily="2" charset="2"/>
              </a:rPr>
              <a:t>map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reduc</a:t>
            </a:r>
            <a:r>
              <a:rPr lang="ko-KR" altLang="en-US" baseline="0" dirty="0" smtClean="0">
                <a:sym typeface="Wingdings" panose="05000000000000000000" pitchFamily="2" charset="2"/>
              </a:rPr>
              <a:t>로 변환하는 라이브러리라고 받아들이면 됨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R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err="1" smtClean="0">
                <a:sym typeface="Wingdings" panose="05000000000000000000" pitchFamily="2" charset="2"/>
              </a:rPr>
              <a:t>Rhadoop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err="1" smtClean="0">
                <a:sym typeface="Wingdings" panose="05000000000000000000" pitchFamily="2" charset="2"/>
              </a:rPr>
              <a:t>Sqoop</a:t>
            </a:r>
            <a:r>
              <a:rPr lang="en-US" altLang="ko-KR" baseline="0" dirty="0" smtClean="0">
                <a:sym typeface="Wingdings" panose="05000000000000000000" pitchFamily="2" charset="2"/>
              </a:rPr>
              <a:t> : </a:t>
            </a:r>
            <a:r>
              <a:rPr lang="ko-KR" altLang="en-US" baseline="0" dirty="0" smtClean="0">
                <a:sym typeface="Wingdings" panose="05000000000000000000" pitchFamily="2" charset="2"/>
              </a:rPr>
              <a:t>실습은 안 함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  <a:r>
              <a:rPr lang="ko-KR" altLang="en-US" baseline="0" dirty="0" smtClean="0">
                <a:sym typeface="Wingdings" panose="05000000000000000000" pitchFamily="2" charset="2"/>
              </a:rPr>
              <a:t>어떤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용도냐면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smtClean="0">
                <a:sym typeface="Wingdings" panose="05000000000000000000" pitchFamily="2" charset="2"/>
              </a:rPr>
              <a:t>데이터 </a:t>
            </a:r>
            <a:r>
              <a:rPr lang="en-US" altLang="ko-KR" baseline="0" dirty="0" smtClean="0">
                <a:sym typeface="Wingdings" panose="05000000000000000000" pitchFamily="2" charset="2"/>
              </a:rPr>
              <a:t>import export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-import: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-export: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OLTP DB</a:t>
            </a:r>
            <a:r>
              <a:rPr lang="ko-KR" altLang="en-US" baseline="0" dirty="0" smtClean="0">
                <a:sym typeface="Wingdings" panose="05000000000000000000" pitchFamily="2" charset="2"/>
              </a:rPr>
              <a:t>가 있고</a:t>
            </a:r>
            <a:r>
              <a:rPr lang="en-US" altLang="ko-KR" baseline="0" dirty="0" smtClean="0">
                <a:sym typeface="Wingdings" panose="05000000000000000000" pitchFamily="2" charset="2"/>
              </a:rPr>
              <a:t>, DW/DSS/OLAP</a:t>
            </a:r>
            <a:r>
              <a:rPr lang="ko-KR" altLang="en-US" baseline="0" dirty="0" smtClean="0">
                <a:sym typeface="Wingdings" panose="05000000000000000000" pitchFamily="2" charset="2"/>
              </a:rPr>
              <a:t>로 옮겨야 하는데 정기적으로</a:t>
            </a:r>
            <a:r>
              <a:rPr lang="en-US" altLang="ko-KR" baseline="0" dirty="0" smtClean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옮기기 위해 </a:t>
            </a:r>
            <a:r>
              <a:rPr lang="en-US" altLang="ko-KR" baseline="0" dirty="0" smtClean="0">
                <a:sym typeface="Wingdings" panose="05000000000000000000" pitchFamily="2" charset="2"/>
              </a:rPr>
              <a:t>OLTP</a:t>
            </a:r>
            <a:r>
              <a:rPr lang="ko-KR" altLang="en-US" baseline="0" dirty="0" smtClean="0">
                <a:sym typeface="Wingdings" panose="05000000000000000000" pitchFamily="2" charset="2"/>
              </a:rPr>
              <a:t>에서 뽑아내는 게</a:t>
            </a:r>
            <a:r>
              <a:rPr lang="en-US" altLang="ko-KR" baseline="0" dirty="0" smtClean="0">
                <a:sym typeface="Wingdings" panose="05000000000000000000" pitchFamily="2" charset="2"/>
              </a:rPr>
              <a:t>export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옮겨서 투입하는 게 </a:t>
            </a:r>
            <a:r>
              <a:rPr lang="en-US" altLang="ko-KR" baseline="0" dirty="0" smtClean="0">
                <a:sym typeface="Wingdings" panose="05000000000000000000" pitchFamily="2" charset="2"/>
              </a:rPr>
              <a:t>import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Zookeeper: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노드를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4`5</a:t>
            </a:r>
            <a:r>
              <a:rPr lang="ko-KR" altLang="en-US" baseline="0" dirty="0" smtClean="0">
                <a:sym typeface="Wingdings" panose="05000000000000000000" pitchFamily="2" charset="2"/>
              </a:rPr>
              <a:t>개씩 올려야 하는데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노드들을모두</a:t>
            </a:r>
            <a:r>
              <a:rPr lang="ko-KR" altLang="en-US" baseline="0" dirty="0" smtClean="0">
                <a:sym typeface="Wingdings" panose="05000000000000000000" pitchFamily="2" charset="2"/>
              </a:rPr>
              <a:t> 다 관리한다고 보면 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err="1" smtClean="0">
                <a:sym typeface="Wingdings" panose="05000000000000000000" pitchFamily="2" charset="2"/>
              </a:rPr>
              <a:t>Hbase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쓸 때 반드시 </a:t>
            </a:r>
            <a:r>
              <a:rPr lang="en-US" altLang="ko-KR" baseline="0" dirty="0" smtClean="0">
                <a:sym typeface="Wingdings" panose="05000000000000000000" pitchFamily="2" charset="2"/>
              </a:rPr>
              <a:t>Zookeeper </a:t>
            </a:r>
            <a:r>
              <a:rPr lang="ko-KR" altLang="en-US" baseline="0" dirty="0" smtClean="0">
                <a:sym typeface="Wingdings" panose="05000000000000000000" pitchFamily="2" charset="2"/>
              </a:rPr>
              <a:t>있어야 함</a:t>
            </a:r>
            <a:r>
              <a:rPr lang="en-US" altLang="ko-KR" baseline="0" dirty="0" smtClean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하둡</a:t>
            </a:r>
            <a:r>
              <a:rPr lang="ko-KR" altLang="en-US" baseline="0" dirty="0" smtClean="0">
                <a:sym typeface="Wingdings" panose="05000000000000000000" pitchFamily="2" charset="2"/>
              </a:rPr>
              <a:t> 클러스터에서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분산에대해</a:t>
            </a:r>
            <a:r>
              <a:rPr lang="ko-KR" altLang="en-US" baseline="0" dirty="0" smtClean="0">
                <a:sym typeface="Wingdings" panose="05000000000000000000" pitchFamily="2" charset="2"/>
              </a:rPr>
              <a:t> 코디네이터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역할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리전</a:t>
            </a:r>
            <a:r>
              <a:rPr lang="ko-KR" altLang="en-US" baseline="0" dirty="0" smtClean="0">
                <a:sym typeface="Wingdings" panose="05000000000000000000" pitchFamily="2" charset="2"/>
              </a:rPr>
              <a:t> 서버 관리</a:t>
            </a:r>
            <a:r>
              <a:rPr lang="en-US" altLang="ko-KR" baseline="0" dirty="0" smtClean="0">
                <a:sym typeface="Wingdings" panose="05000000000000000000" pitchFamily="2" charset="2"/>
              </a:rPr>
              <a:t>: </a:t>
            </a:r>
            <a:r>
              <a:rPr lang="ko-KR" altLang="en-US" baseline="0" dirty="0" smtClean="0">
                <a:sym typeface="Wingdings" panose="05000000000000000000" pitchFamily="2" charset="2"/>
              </a:rPr>
              <a:t>분산된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관리하고노드</a:t>
            </a:r>
            <a:r>
              <a:rPr lang="ko-KR" altLang="en-US" baseline="0" dirty="0" smtClean="0">
                <a:sym typeface="Wingdings" panose="05000000000000000000" pitchFamily="2" charset="2"/>
              </a:rPr>
              <a:t> 간 상호 조정 서비스 담당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실무에서는 반드시 </a:t>
            </a:r>
            <a:r>
              <a:rPr lang="en-US" altLang="ko-KR" baseline="0" dirty="0" smtClean="0">
                <a:sym typeface="Wingdings" panose="05000000000000000000" pitchFamily="2" charset="2"/>
              </a:rPr>
              <a:t>zookeeper </a:t>
            </a:r>
            <a:r>
              <a:rPr lang="ko-KR" altLang="en-US" baseline="0" dirty="0" smtClean="0">
                <a:sym typeface="Wingdings" panose="05000000000000000000" pitchFamily="2" charset="2"/>
              </a:rPr>
              <a:t>구성함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Flume: </a:t>
            </a:r>
            <a:r>
              <a:rPr lang="ko-KR" altLang="en-US" baseline="0" dirty="0" smtClean="0">
                <a:sym typeface="Wingdings" panose="05000000000000000000" pitchFamily="2" charset="2"/>
              </a:rPr>
              <a:t>실습 안 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대용량 로그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시스템이서</a:t>
            </a:r>
            <a:r>
              <a:rPr lang="ko-KR" altLang="en-US" baseline="0" dirty="0" smtClean="0">
                <a:sym typeface="Wingdings" panose="05000000000000000000" pitchFamily="2" charset="2"/>
              </a:rPr>
              <a:t> 어던 일이 일어나는지 관리하고 감시해야 함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로그데이터 본 적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없을텐데</a:t>
            </a:r>
            <a:r>
              <a:rPr lang="en-US" altLang="ko-KR" baseline="0" dirty="0" smtClean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C</a:t>
            </a:r>
            <a:r>
              <a:rPr lang="ko-KR" altLang="en-US" baseline="0" dirty="0" smtClean="0">
                <a:sym typeface="Wingdings" panose="05000000000000000000" pitchFamily="2" charset="2"/>
              </a:rPr>
              <a:t>드라이브 </a:t>
            </a:r>
            <a:r>
              <a:rPr lang="en-US" altLang="ko-KR" baseline="0" dirty="0" smtClean="0">
                <a:sym typeface="Wingdings" panose="05000000000000000000" pitchFamily="2" charset="2"/>
              </a:rPr>
              <a:t>logs -&gt;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일자별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쿠팡</a:t>
            </a:r>
            <a:r>
              <a:rPr lang="ko-KR" altLang="en-US" baseline="0" dirty="0" smtClean="0">
                <a:sym typeface="Wingdings" panose="05000000000000000000" pitchFamily="2" charset="2"/>
              </a:rPr>
              <a:t> 등 자주 가는 사이트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87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Mahout</a:t>
            </a:r>
          </a:p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처리용 </a:t>
            </a:r>
            <a:r>
              <a:rPr lang="ko-KR" altLang="en-US" dirty="0" err="1" smtClean="0"/>
              <a:t>머신러닝라이브러리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 기능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라이브러리</a:t>
            </a:r>
            <a:r>
              <a:rPr lang="ko-KR" altLang="en-US" baseline="0" dirty="0" smtClean="0"/>
              <a:t> 형태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가지고 </a:t>
            </a:r>
            <a:r>
              <a:rPr lang="ko-KR" altLang="en-US" baseline="0" dirty="0" err="1" smtClean="0"/>
              <a:t>딥러닝하는</a:t>
            </a:r>
            <a:r>
              <a:rPr lang="ko-KR" altLang="en-US" baseline="0" dirty="0" smtClean="0"/>
              <a:t> 게 활성화되지 않았을 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함수를 </a:t>
            </a:r>
            <a:r>
              <a:rPr lang="en-US" altLang="ko-KR" baseline="0" dirty="0" smtClean="0"/>
              <a:t>local</a:t>
            </a:r>
            <a:r>
              <a:rPr lang="ko-KR" altLang="en-US" baseline="0" dirty="0" smtClean="0"/>
              <a:t>에서 불러와서 실행한다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웹의 경우</a:t>
            </a:r>
            <a:r>
              <a:rPr lang="en-US" altLang="ko-KR" baseline="0" dirty="0" smtClean="0"/>
              <a:t>:</a:t>
            </a:r>
            <a:r>
              <a:rPr lang="ko-KR" altLang="en-US" baseline="0" dirty="0" smtClean="0"/>
              <a:t>클라이언트는 웹에 요청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요청된 것을 수행하는 </a:t>
            </a:r>
            <a:r>
              <a:rPr lang="ko-KR" altLang="en-US" baseline="0" dirty="0" err="1" smtClean="0"/>
              <a:t>콤퍼넌트가</a:t>
            </a:r>
            <a:r>
              <a:rPr lang="ko-KR" altLang="en-US" baseline="0" dirty="0" smtClean="0"/>
              <a:t>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서버에 있는 걸 로컬에 호출해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원격은 다른 쪽에 저장되어 있는데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원격에 저장된 함수를 호출해서 수행된 결과를 받아 옴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 결과를 받아서 함수에서는 수행한다는 결과 데이터를 다시 보내줘야 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데이터에 대한 제약 사항이 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일반 데이터 보내더라도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데이터가 </a:t>
            </a:r>
            <a:r>
              <a:rPr lang="en-US" altLang="ko-KR" baseline="0" dirty="0" smtClean="0"/>
              <a:t>binary </a:t>
            </a:r>
            <a:r>
              <a:rPr lang="ko-KR" altLang="en-US" baseline="0" dirty="0" smtClean="0"/>
              <a:t>형태로 보내진다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데이터가 보내지면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언어에 맞춰서 객체화되어야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수행된 결과 객체를 </a:t>
            </a:r>
            <a:r>
              <a:rPr lang="en-US" altLang="ko-KR" baseline="0" dirty="0" smtClean="0"/>
              <a:t>binary</a:t>
            </a:r>
            <a:r>
              <a:rPr lang="ko-KR" altLang="en-US" baseline="0" dirty="0" smtClean="0"/>
              <a:t>로 전송해서 다시 객체로 </a:t>
            </a:r>
            <a:r>
              <a:rPr lang="ko-KR" altLang="en-US" baseline="0" dirty="0" err="1" smtClean="0"/>
              <a:t>복원해야함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원격의 함수를 처리해야 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클러스터 기반에서는 처리되어야 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객체로 캡슐화해야 하는데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Binary </a:t>
            </a:r>
            <a:r>
              <a:rPr lang="ko-KR" altLang="en-US" baseline="0" dirty="0" smtClean="0"/>
              <a:t>데이터를 객체로 만들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객체를 </a:t>
            </a:r>
            <a:r>
              <a:rPr lang="en-US" altLang="ko-KR" baseline="0" dirty="0" smtClean="0"/>
              <a:t>binary </a:t>
            </a:r>
            <a:r>
              <a:rPr lang="ko-KR" altLang="en-US" baseline="0" dirty="0" smtClean="0"/>
              <a:t>데이터로 풀어서 보내는 게 직렬화인데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직렬화 </a:t>
            </a:r>
            <a:r>
              <a:rPr lang="ko-KR" altLang="en-US" baseline="0" dirty="0" err="1" smtClean="0"/>
              <a:t>역직려화를해주는</a:t>
            </a:r>
            <a:r>
              <a:rPr lang="ko-KR" altLang="en-US" baseline="0" dirty="0" smtClean="0"/>
              <a:t> 애가 </a:t>
            </a:r>
            <a:r>
              <a:rPr lang="en-US" altLang="ko-KR" baseline="0" dirty="0" err="1" smtClean="0"/>
              <a:t>avro</a:t>
            </a:r>
            <a:r>
              <a:rPr lang="en-US" altLang="ko-KR" baseline="0" dirty="0" smtClean="0"/>
              <a:t>/thrift.</a:t>
            </a:r>
          </a:p>
          <a:p>
            <a:r>
              <a:rPr lang="en-US" altLang="ko-KR" baseline="0" dirty="0" smtClean="0"/>
              <a:t>RPC: </a:t>
            </a:r>
            <a:r>
              <a:rPr lang="ko-KR" altLang="en-US" baseline="0" dirty="0" smtClean="0"/>
              <a:t>원격 </a:t>
            </a:r>
            <a:r>
              <a:rPr lang="en-US" altLang="ko-KR" baseline="0" dirty="0" smtClean="0"/>
              <a:t>host</a:t>
            </a:r>
            <a:r>
              <a:rPr lang="ko-KR" altLang="en-US" baseline="0" dirty="0" smtClean="0"/>
              <a:t>에 있는 함수를 호출하는데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데이터를보낼</a:t>
            </a:r>
            <a:r>
              <a:rPr lang="ko-KR" altLang="en-US" baseline="0" dirty="0" smtClean="0"/>
              <a:t> 때 일반 </a:t>
            </a:r>
            <a:r>
              <a:rPr lang="en-US" altLang="ko-KR" baseline="0" dirty="0" smtClean="0"/>
              <a:t>binary stream</a:t>
            </a:r>
            <a:r>
              <a:rPr lang="ko-KR" altLang="en-US" baseline="0" dirty="0" smtClean="0"/>
              <a:t>으로 보내고 거기서 객체화하고 객체로 처리해서 나온 </a:t>
            </a:r>
            <a:r>
              <a:rPr lang="ko-KR" altLang="en-US" baseline="0" dirty="0" err="1" smtClean="0"/>
              <a:t>결과를가져올</a:t>
            </a:r>
            <a:r>
              <a:rPr lang="ko-KR" altLang="en-US" baseline="0" dirty="0" smtClean="0"/>
              <a:t> 때는 다시 객체로 만들어 주고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직렬화와 </a:t>
            </a:r>
            <a:r>
              <a:rPr lang="ko-KR" altLang="en-US" baseline="0" dirty="0" err="1" smtClean="0"/>
              <a:t>역직렬화를해야</a:t>
            </a:r>
            <a:r>
              <a:rPr lang="ko-KR" altLang="en-US" baseline="0" dirty="0" smtClean="0"/>
              <a:t> 하는데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Cluster manager: </a:t>
            </a:r>
            <a:r>
              <a:rPr lang="ko-KR" altLang="en-US" baseline="0" dirty="0" smtClean="0"/>
              <a:t>일일이 모든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에 다 설치를</a:t>
            </a:r>
            <a:r>
              <a:rPr lang="en-US" altLang="ko-KR" baseline="0" dirty="0" smtClean="0"/>
              <a:t>..?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83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Name</a:t>
            </a:r>
            <a:r>
              <a:rPr lang="en-US" altLang="ko-KR" baseline="0" dirty="0" smtClean="0"/>
              <a:t> node 2</a:t>
            </a:r>
            <a:r>
              <a:rPr lang="ko-KR" altLang="en-US" baseline="0" dirty="0" smtClean="0"/>
              <a:t>대 구성한 게 일반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급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저사양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PC. </a:t>
            </a:r>
          </a:p>
          <a:p>
            <a:r>
              <a:rPr lang="en-US" altLang="ko-KR" baseline="0" dirty="0" smtClean="0"/>
              <a:t>NFS and management : 1</a:t>
            </a:r>
            <a:r>
              <a:rPr lang="ko-KR" altLang="en-US" baseline="0" dirty="0" smtClean="0"/>
              <a:t>대</a:t>
            </a:r>
            <a:endParaRPr lang="en-US" altLang="ko-KR" baseline="0" dirty="0" smtClean="0"/>
          </a:p>
          <a:p>
            <a:r>
              <a:rPr lang="en-US" altLang="ko-KR" baseline="0" dirty="0" smtClean="0"/>
              <a:t>Data node : 3</a:t>
            </a:r>
            <a:r>
              <a:rPr lang="ko-KR" altLang="en-US" baseline="0" dirty="0" smtClean="0"/>
              <a:t>대</a:t>
            </a:r>
            <a:endParaRPr lang="en-US" altLang="ko-KR" baseline="0" dirty="0" smtClean="0"/>
          </a:p>
          <a:p>
            <a:r>
              <a:rPr lang="ko-KR" altLang="en-US" dirty="0" smtClean="0"/>
              <a:t>전부 다 사양 낮음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최소한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하려면 저렇게 필요함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대 정도 </a:t>
            </a:r>
            <a:r>
              <a:rPr lang="ko-KR" altLang="en-US" dirty="0" err="1" smtClean="0"/>
              <a:t>리눅스로</a:t>
            </a:r>
            <a:r>
              <a:rPr lang="ko-KR" altLang="en-US" dirty="0" smtClean="0"/>
              <a:t> 구성되어 있는 저가의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필요함</a:t>
            </a:r>
            <a:endParaRPr lang="en-US" altLang="ko-KR" dirty="0" smtClean="0"/>
          </a:p>
          <a:p>
            <a:r>
              <a:rPr lang="ko-KR" altLang="en-US" dirty="0" smtClean="0"/>
              <a:t>그런데 우리는 그걸 못하니까 컴퓨터에다가 물리적으로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</a:t>
            </a:r>
            <a:r>
              <a:rPr lang="ko-KR" altLang="en-US" baseline="0" dirty="0" smtClean="0"/>
              <a:t> 구성한 것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Name node</a:t>
            </a:r>
            <a:r>
              <a:rPr lang="ko-KR" altLang="en-US" baseline="0" dirty="0" smtClean="0"/>
              <a:t>에서</a:t>
            </a:r>
            <a:r>
              <a:rPr lang="en-US" altLang="ko-KR" baseline="0" dirty="0" smtClean="0"/>
              <a:t>, name node, zookeeper </a:t>
            </a:r>
            <a:r>
              <a:rPr lang="ko-KR" altLang="en-US" baseline="0" dirty="0" smtClean="0"/>
              <a:t>구성</a:t>
            </a:r>
            <a:endParaRPr lang="en-US" altLang="ko-KR" baseline="0" dirty="0" smtClean="0"/>
          </a:p>
          <a:p>
            <a:r>
              <a:rPr lang="en-US" altLang="ko-KR" baseline="0" dirty="0" smtClean="0"/>
              <a:t>Data node : task tracker</a:t>
            </a:r>
          </a:p>
          <a:p>
            <a:r>
              <a:rPr lang="ko-KR" altLang="en-US" baseline="0" dirty="0" smtClean="0"/>
              <a:t>이전 서버도 데이터 </a:t>
            </a:r>
            <a:r>
              <a:rPr lang="ko-KR" altLang="en-US" baseline="0" dirty="0" err="1" smtClean="0"/>
              <a:t>노드에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네임노드에</a:t>
            </a:r>
            <a:r>
              <a:rPr lang="ko-KR" altLang="en-US" baseline="0" dirty="0" smtClean="0"/>
              <a:t> 구성해야 하는 소프트웨어와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노드에구성되어지는</a:t>
            </a:r>
            <a:r>
              <a:rPr lang="ko-KR" altLang="en-US" baseline="0" dirty="0" smtClean="0"/>
              <a:t> 소프트웨어를 구분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9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이전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Data mining </a:t>
            </a:r>
            <a:r>
              <a:rPr lang="ko-KR" altLang="en-US" baseline="0" dirty="0" smtClean="0"/>
              <a:t>작업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등장한 다음부터 바뀌었다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CRM : </a:t>
            </a:r>
            <a:r>
              <a:rPr lang="ko-KR" altLang="en-US" baseline="0" dirty="0" smtClean="0"/>
              <a:t>고객맞춤형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머신러닝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추천시스템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성향분석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DW </a:t>
            </a:r>
            <a:r>
              <a:rPr lang="ko-KR" altLang="en-US" baseline="0" dirty="0" err="1" smtClean="0"/>
              <a:t>어플라이언스</a:t>
            </a:r>
            <a:r>
              <a:rPr lang="en-US" altLang="ko-KR" baseline="0" dirty="0" smtClean="0"/>
              <a:t> : </a:t>
            </a:r>
          </a:p>
          <a:p>
            <a:r>
              <a:rPr lang="en-US" altLang="ko-KR" baseline="0" dirty="0" smtClean="0"/>
              <a:t>BA : business analysis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의사결정의 근거로 활용할 수 있는 예측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통계기법</a:t>
            </a:r>
            <a:r>
              <a:rPr lang="en-US" altLang="ko-KR" baseline="0" dirty="0" smtClean="0"/>
              <a:t>. -&gt; disk</a:t>
            </a:r>
            <a:r>
              <a:rPr lang="ko-KR" altLang="en-US" baseline="0" dirty="0" smtClean="0"/>
              <a:t>에서 읽고 쓰는 게 아니라 메모리로 올려서 속도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용량 측면에서 확장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Data </a:t>
            </a:r>
            <a:r>
              <a:rPr lang="en-US" altLang="ko-KR" baseline="0" dirty="0" err="1" smtClean="0"/>
              <a:t>minin</a:t>
            </a:r>
            <a:r>
              <a:rPr lang="ko-KR" altLang="en-US" baseline="0" dirty="0" smtClean="0"/>
              <a:t>도 세분화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모든 게 다 가능해졌다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34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시스템에서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공유했던 것을 </a:t>
            </a:r>
            <a:r>
              <a:rPr lang="ko-KR" altLang="en-US" dirty="0" err="1" smtClean="0"/>
              <a:t>빅데이터와</a:t>
            </a:r>
            <a:r>
              <a:rPr lang="ko-KR" altLang="en-US" baseline="0" dirty="0" smtClean="0"/>
              <a:t> 공유해서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정보의양이</a:t>
            </a:r>
            <a:r>
              <a:rPr lang="ko-KR" altLang="en-US" baseline="0" dirty="0" smtClean="0"/>
              <a:t> 증가하면서 분석을 통해 활용해서 </a:t>
            </a:r>
            <a:r>
              <a:rPr lang="ko-KR" altLang="en-US" baseline="0" dirty="0" err="1" smtClean="0"/>
              <a:t>가치를창출하겠단</a:t>
            </a:r>
            <a:r>
              <a:rPr lang="ko-KR" altLang="en-US" baseline="0" dirty="0" smtClean="0"/>
              <a:t> 의지 증가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기존 분석환경의 한계를 초월하는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분석환경의 도래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빅데이터의</a:t>
            </a:r>
            <a:r>
              <a:rPr lang="ko-KR" altLang="en-US" baseline="0" dirty="0" smtClean="0"/>
              <a:t> 특징들</a:t>
            </a:r>
            <a:endParaRPr lang="en-US" altLang="ko-KR" baseline="0" dirty="0" smtClean="0"/>
          </a:p>
          <a:p>
            <a:r>
              <a:rPr lang="ko-KR" altLang="en-US" baseline="0" dirty="0" smtClean="0"/>
              <a:t>처리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분석 유연성이 </a:t>
            </a:r>
            <a:r>
              <a:rPr lang="ko-KR" altLang="en-US" baseline="0" dirty="0" err="1" smtClean="0"/>
              <a:t>높으려면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그만큼복잡해야</a:t>
            </a:r>
            <a:r>
              <a:rPr lang="ko-KR" altLang="en-US" baseline="0" dirty="0" smtClean="0"/>
              <a:t> 한다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분석 환경의 특성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빅데이터에서</a:t>
            </a:r>
            <a:r>
              <a:rPr lang="ko-KR" altLang="en-US" baseline="0" dirty="0" smtClean="0"/>
              <a:t> 사용되는 </a:t>
            </a:r>
            <a:r>
              <a:rPr lang="ko-KR" altLang="en-US" baseline="0" dirty="0" err="1" smtClean="0"/>
              <a:t>마이닝</a:t>
            </a:r>
            <a:r>
              <a:rPr lang="ko-KR" altLang="en-US" baseline="0" dirty="0" smtClean="0"/>
              <a:t> 기법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데이터로부터 숨겨져 있는 데이터 상호 관련성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아주 유용한 정보 추출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마이닝</a:t>
            </a:r>
            <a:r>
              <a:rPr lang="en-US" altLang="ko-KR" baseline="0" dirty="0" smtClean="0"/>
              <a:t>-&gt; SNS </a:t>
            </a:r>
            <a:r>
              <a:rPr lang="ko-KR" altLang="en-US" baseline="0" dirty="0" smtClean="0"/>
              <a:t>데이터 수집해서 </a:t>
            </a:r>
            <a:r>
              <a:rPr lang="ko-KR" altLang="en-US" baseline="0" dirty="0" err="1" smtClean="0"/>
              <a:t>워드클라우드</a:t>
            </a:r>
            <a:r>
              <a:rPr lang="ko-KR" altLang="en-US" baseline="0" dirty="0" smtClean="0"/>
              <a:t> 만들기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보통 </a:t>
            </a:r>
            <a:r>
              <a:rPr lang="ko-KR" altLang="en-US" baseline="0" dirty="0" err="1" smtClean="0"/>
              <a:t>텍스트마이닝으로는</a:t>
            </a:r>
            <a:r>
              <a:rPr lang="ko-KR" altLang="en-US" baseline="0" dirty="0" smtClean="0"/>
              <a:t> 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사건 전후에 사람들이 어떤 생각의 변화를 겪는지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오피니언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마이닝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마이닝과</a:t>
            </a:r>
            <a:r>
              <a:rPr lang="ko-KR" altLang="en-US" baseline="0" dirty="0" smtClean="0"/>
              <a:t> 관련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평판 분석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마이닝의</a:t>
            </a:r>
            <a:r>
              <a:rPr lang="ko-KR" altLang="en-US" baseline="0" dirty="0" smtClean="0"/>
              <a:t> 전문 버전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부정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긍정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중립 판단하기가 어려워서 힘듦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업계에서 사용하는 </a:t>
            </a:r>
            <a:r>
              <a:rPr lang="ko-KR" altLang="en-US" baseline="0" dirty="0" err="1" smtClean="0"/>
              <a:t>긍정어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부정어 추리고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긍정어에</a:t>
            </a:r>
            <a:r>
              <a:rPr lang="ko-KR" altLang="en-US" baseline="0" dirty="0" smtClean="0"/>
              <a:t> 대한 가중치 더하고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뒤에서ㅗ</a:t>
            </a:r>
            <a:r>
              <a:rPr lang="ko-KR" altLang="en-US" baseline="0" dirty="0" smtClean="0"/>
              <a:t> 나오는 부정어 가중치 설정하고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등등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것들을 프로그래밍으로 처리해야 해서 어려움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소셜웹분석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대용량 </a:t>
            </a:r>
            <a:r>
              <a:rPr lang="ko-KR" altLang="en-US" baseline="0" dirty="0" err="1" smtClean="0"/>
              <a:t>소셜</a:t>
            </a:r>
            <a:r>
              <a:rPr lang="ko-KR" altLang="en-US" baseline="0" dirty="0" smtClean="0"/>
              <a:t> 미디어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형태소 분석 들어가서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클러스터 분석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유클리드</a:t>
            </a:r>
            <a:r>
              <a:rPr lang="ko-KR" altLang="en-US" baseline="0" dirty="0" smtClean="0"/>
              <a:t> 거리측정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거리 알고리즘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배치처리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분산병렬 처리 기술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43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HDFS : </a:t>
            </a:r>
            <a:r>
              <a:rPr lang="ko-KR" altLang="en-US" dirty="0" smtClean="0"/>
              <a:t>대용량 데이터를 분산해서 저장해서 </a:t>
            </a:r>
            <a:r>
              <a:rPr lang="ko-KR" altLang="en-US" dirty="0" err="1" smtClean="0"/>
              <a:t>병렬로처리해주는</a:t>
            </a:r>
            <a:r>
              <a:rPr lang="ko-KR" altLang="en-US" dirty="0" smtClean="0"/>
              <a:t> 시스템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네트워크를 구성하는 한 컴퓨터가 꺼지더라도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하나 죽었다고 전체 </a:t>
            </a:r>
            <a:r>
              <a:rPr lang="ko-KR" altLang="en-US" dirty="0" err="1" smtClean="0"/>
              <a:t>서비스가멈추면</a:t>
            </a:r>
            <a:r>
              <a:rPr lang="ko-KR" altLang="en-US" dirty="0" smtClean="0"/>
              <a:t> 굉장히 취약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저장된데이터를</a:t>
            </a:r>
            <a:r>
              <a:rPr lang="ko-KR" altLang="en-US" dirty="0" smtClean="0"/>
              <a:t> 가지고 서비스가 이루어지고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고가용성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병렬처리 </a:t>
            </a:r>
            <a:r>
              <a:rPr lang="ko-KR" altLang="en-US" dirty="0" err="1" smtClean="0"/>
              <a:t>프레임웤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mapreduce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여기까지 한 작업은 엔지니어 작업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엔지니어와 소통해서 </a:t>
            </a:r>
            <a:r>
              <a:rPr lang="ko-KR" altLang="en-US" dirty="0" err="1" smtClean="0"/>
              <a:t>이거이렇게</a:t>
            </a:r>
            <a:r>
              <a:rPr lang="ko-KR" altLang="en-US" dirty="0" smtClean="0"/>
              <a:t> 구성해달라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저렇게해ㅏ</a:t>
            </a:r>
            <a:r>
              <a:rPr lang="en-US" altLang="ko-KR" dirty="0" smtClean="0"/>
              <a:t>\</a:t>
            </a:r>
            <a:r>
              <a:rPr lang="ko-KR" altLang="en-US" dirty="0" smtClean="0"/>
              <a:t>달라</a:t>
            </a:r>
            <a:r>
              <a:rPr lang="en-US" altLang="ko-KR" dirty="0" smtClean="0"/>
              <a:t>..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38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 – block</a:t>
            </a:r>
          </a:p>
          <a:p>
            <a:r>
              <a:rPr lang="en-US" altLang="ko-KR" dirty="0" smtClean="0"/>
              <a:t>Chunk</a:t>
            </a:r>
          </a:p>
          <a:p>
            <a:r>
              <a:rPr lang="ko-KR" altLang="en-US" dirty="0" smtClean="0"/>
              <a:t>여러 컴퓨터를 연결해서 하나의 저장소처럼 사용할 수 있는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클러스터 내에 분산해서 저장</a:t>
            </a:r>
            <a:endParaRPr lang="en-US" altLang="ko-KR" dirty="0" smtClean="0"/>
          </a:p>
          <a:p>
            <a:r>
              <a:rPr lang="ko-KR" altLang="en-US" dirty="0" smtClean="0"/>
              <a:t>파일을 분산해서 저장할 수 있도록 해주는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: HDFS</a:t>
            </a:r>
          </a:p>
          <a:p>
            <a:r>
              <a:rPr lang="en-US" altLang="ko-KR" dirty="0" smtClean="0"/>
              <a:t>Data node 1, 2, …. </a:t>
            </a:r>
            <a:r>
              <a:rPr lang="ko-KR" altLang="en-US" dirty="0" smtClean="0"/>
              <a:t>등 수천 대가 </a:t>
            </a:r>
            <a:endParaRPr lang="en-US" altLang="ko-KR" dirty="0" smtClean="0"/>
          </a:p>
          <a:p>
            <a:r>
              <a:rPr lang="ko-KR" altLang="en-US" dirty="0" smtClean="0"/>
              <a:t>저장된 데이터를 처리하는 </a:t>
            </a:r>
            <a:r>
              <a:rPr lang="ko-KR" altLang="en-US" dirty="0" err="1" smtClean="0"/>
              <a:t>프레임웤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맵리듀스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분산병렬처리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병렬로 동시에 처리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이거는 </a:t>
            </a:r>
            <a:r>
              <a:rPr lang="en-US" altLang="ko-KR" baseline="0" dirty="0" smtClean="0"/>
              <a:t>block </a:t>
            </a:r>
            <a:r>
              <a:rPr lang="ko-KR" altLang="en-US" baseline="0" dirty="0" smtClean="0"/>
              <a:t>단위로 저장하는데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Block </a:t>
            </a:r>
            <a:r>
              <a:rPr lang="ko-KR" altLang="en-US" baseline="0" dirty="0" smtClean="0"/>
              <a:t>단위로 저장하지 않고 데이터 단위로 저장하는 게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 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빅데이터에</a:t>
            </a:r>
            <a:r>
              <a:rPr lang="ko-KR" altLang="en-US" dirty="0" smtClean="0"/>
              <a:t> 대한 정의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최초의 </a:t>
            </a:r>
            <a:r>
              <a:rPr lang="ko-KR" altLang="en-US" dirty="0" err="1" smtClean="0"/>
              <a:t>빅데이터에</a:t>
            </a:r>
            <a:r>
              <a:rPr lang="ko-KR" altLang="en-US" dirty="0" smtClean="0"/>
              <a:t> 대한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디지털 환경에서 생성되는 데이터는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뭐든 </a:t>
            </a:r>
            <a:r>
              <a:rPr lang="en-US" altLang="ko-KR" dirty="0" smtClean="0"/>
              <a:t>2007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8</a:t>
            </a:r>
            <a:r>
              <a:rPr lang="ko-KR" altLang="en-US" dirty="0" smtClean="0"/>
              <a:t>년 이후로 규모가 방대해지고 생성 주기가 짧고 대규모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데이터로부터</a:t>
            </a:r>
            <a:r>
              <a:rPr lang="ko-KR" altLang="en-US" baseline="0" dirty="0" smtClean="0"/>
              <a:t> 가치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비즈니스적 효용을 얻고 싶었다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규모가 크고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형태가 다양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비정형</a:t>
            </a:r>
            <a:r>
              <a:rPr lang="en-US" altLang="ko-KR" baseline="0" dirty="0" smtClean="0"/>
              <a:t>). 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전문가 집단에서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초기에 정의한 내용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Gartner: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통해 </a:t>
            </a:r>
            <a:r>
              <a:rPr lang="ko-KR" altLang="en-US" baseline="0" dirty="0" err="1" smtClean="0"/>
              <a:t>인사이트를</a:t>
            </a:r>
            <a:r>
              <a:rPr lang="ko-KR" altLang="en-US" baseline="0" dirty="0" smtClean="0"/>
              <a:t> 얻어서 좀 더 나은 의사결정을 하고 싶다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대용량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고속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다양성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결국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통해 얻고자 하는 것은 예측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는 다르다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Database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든</a:t>
            </a:r>
            <a:r>
              <a:rPr lang="en-US" altLang="ko-KR" baseline="0" dirty="0" smtClean="0"/>
              <a:t> DBA</a:t>
            </a:r>
            <a:r>
              <a:rPr lang="ko-KR" altLang="en-US" baseline="0" dirty="0" smtClean="0"/>
              <a:t>든 </a:t>
            </a:r>
            <a:r>
              <a:rPr lang="en-US" altLang="ko-KR" baseline="0" dirty="0" smtClean="0"/>
              <a:t>application</a:t>
            </a:r>
            <a:r>
              <a:rPr lang="ko-KR" altLang="en-US" baseline="0" dirty="0" smtClean="0"/>
              <a:t>이든</a:t>
            </a:r>
            <a:r>
              <a:rPr lang="en-US" altLang="ko-KR" baseline="0" dirty="0" smtClean="0"/>
              <a:t>, database</a:t>
            </a:r>
            <a:r>
              <a:rPr lang="ko-KR" altLang="en-US" baseline="0" dirty="0" smtClean="0"/>
              <a:t>에 저장된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access</a:t>
            </a:r>
            <a:r>
              <a:rPr lang="ko-KR" altLang="en-US" baseline="0" dirty="0" smtClean="0"/>
              <a:t>해서 사용할 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직접 접근이 안 됨</a:t>
            </a:r>
            <a:r>
              <a:rPr lang="en-US" altLang="ko-KR" baseline="0" dirty="0" smtClean="0"/>
              <a:t>. DBMS</a:t>
            </a:r>
            <a:r>
              <a:rPr lang="ko-KR" altLang="en-US" baseline="0" dirty="0" smtClean="0"/>
              <a:t>를 통해서만 가능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Application, user </a:t>
            </a:r>
            <a:r>
              <a:rPr lang="ko-KR" altLang="en-US" baseline="0" dirty="0" smtClean="0"/>
              <a:t>등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에 요청하고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읽고 쓰고 처리하는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DBMS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무결성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보안</a:t>
            </a:r>
            <a:r>
              <a:rPr lang="en-US" altLang="ko-KR" baseline="0" dirty="0" smtClean="0"/>
              <a:t>, …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DBMS </a:t>
            </a:r>
            <a:r>
              <a:rPr lang="ko-KR" altLang="en-US" baseline="0" dirty="0" err="1" smtClean="0"/>
              <a:t>오라클사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비싸고 그래서 다른 거 사용하려고 하는데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NoSQL</a:t>
            </a:r>
            <a:r>
              <a:rPr lang="ko-KR" altLang="en-US" baseline="0" dirty="0" smtClean="0"/>
              <a:t>로 가자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저장소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저가의 여러 컴퓨터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리눅스환경</a:t>
            </a:r>
            <a:r>
              <a:rPr lang="ko-KR" altLang="en-US" baseline="0" dirty="0" smtClean="0"/>
              <a:t> 등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등 연결해서 클러스터 환경 생성 가능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6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여러 개 올려서 처리할 수 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2.0 : </a:t>
            </a:r>
            <a:r>
              <a:rPr lang="ko-KR" altLang="en-US" baseline="0" dirty="0" smtClean="0"/>
              <a:t>클러스터 많아질수록 관리가 어려워지니까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리소스매니저를 </a:t>
            </a:r>
            <a:r>
              <a:rPr lang="en-US" altLang="ko-KR" baseline="0" dirty="0" smtClean="0"/>
              <a:t>YARN</a:t>
            </a:r>
            <a:r>
              <a:rPr lang="ko-KR" altLang="en-US" baseline="0" dirty="0" smtClean="0"/>
              <a:t>으로 따로 구성함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이 위에 기존에 사용한 것을 올려서 처리할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71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설치해서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설치하고 </a:t>
            </a:r>
            <a:r>
              <a:rPr lang="ko-KR" altLang="en-US" dirty="0" err="1" smtClean="0"/>
              <a:t>쓸건데</a:t>
            </a:r>
            <a:endParaRPr lang="en-US" altLang="ko-KR" dirty="0" smtClean="0"/>
          </a:p>
          <a:p>
            <a:r>
              <a:rPr lang="ko-KR" altLang="en-US" dirty="0" smtClean="0"/>
              <a:t>실제실무에서는 그렇게 구성하지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노드</a:t>
            </a:r>
            <a:r>
              <a:rPr lang="ko-KR" altLang="en-US" dirty="0" smtClean="0"/>
              <a:t> 추가할 때마다 번거롭게 할 수 없으므로</a:t>
            </a:r>
            <a:endParaRPr lang="en-US" altLang="ko-KR" dirty="0" smtClean="0"/>
          </a:p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배포판을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운영하기가 번거롭고 비용이 많이 든다고 하면</a:t>
            </a:r>
            <a:r>
              <a:rPr lang="en-US" altLang="ko-KR" baseline="0" dirty="0" smtClean="0"/>
              <a:t>, AWS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사용함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46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전문 검색용 전치 인덱스 구축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더그</a:t>
            </a:r>
            <a:r>
              <a:rPr lang="ko-KR" altLang="en-US" dirty="0" smtClean="0"/>
              <a:t> 커팅이라는 사람이 저장소와</a:t>
            </a:r>
            <a:r>
              <a:rPr lang="ko-KR" altLang="en-US" baseline="0" dirty="0" smtClean="0"/>
              <a:t> 처리 기술을 계속 찾아보던 중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논문 읽고 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만듦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통계적 기계 번역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번역 </a:t>
            </a:r>
            <a:r>
              <a:rPr lang="en-US" altLang="ko-KR" dirty="0" smtClean="0"/>
              <a:t>open API -&gt;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94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고정된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정의되는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엑셀 파일</a:t>
            </a:r>
            <a:r>
              <a:rPr lang="en-US" altLang="ko-KR" dirty="0" smtClean="0"/>
              <a:t>, RDB. </a:t>
            </a:r>
          </a:p>
          <a:p>
            <a:r>
              <a:rPr lang="ko-KR" altLang="en-US" dirty="0" smtClean="0"/>
              <a:t>규격화되어 있는 데이터가 정형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내부 시스템인 경우가 대부분이어서 수집이 쉽고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처리도 쉬움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41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78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안전모드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클러스터 내에서 문제 생기면 자동으로 안전모드 변경될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 데이터 접근은 정상적으로 가능한데</a:t>
            </a:r>
            <a:r>
              <a:rPr lang="en-US" altLang="ko-KR" dirty="0" smtClean="0"/>
              <a:t>, </a:t>
            </a:r>
            <a:r>
              <a:rPr lang="ko-KR" altLang="en-US" baseline="0" dirty="0" smtClean="0"/>
              <a:t>쓰기나 </a:t>
            </a:r>
            <a:r>
              <a:rPr lang="en-US" altLang="ko-KR" baseline="0" dirty="0" smtClean="0"/>
              <a:t>block</a:t>
            </a:r>
            <a:r>
              <a:rPr lang="ko-KR" altLang="en-US" baseline="0" dirty="0" smtClean="0"/>
              <a:t>이 안 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안전모드가 읽기만 되는 것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관리자가 접근 금지시키려고 할 때 안전모드 할 수도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0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Balancer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데이터 저장 시 분산되지 않고 불규칙하게 저장될 수 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균등하게 저장되도록 맞춰주기 위해</a:t>
            </a:r>
            <a:r>
              <a:rPr lang="en-US" altLang="ko-KR" baseline="0" dirty="0" smtClean="0"/>
              <a:t> balancer </a:t>
            </a:r>
            <a:r>
              <a:rPr lang="ko-KR" altLang="en-US" baseline="0" dirty="0" smtClean="0"/>
              <a:t>명령어 수행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Log level : </a:t>
            </a:r>
            <a:r>
              <a:rPr lang="ko-KR" altLang="en-US" baseline="0" dirty="0" smtClean="0"/>
              <a:t>관리자 입장에서 굉장히 중요하지만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내용 쌓인 것을 계속 보고 있을 수가 없다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중요한 레벨을 보고 있어야 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로그 레벨을 동적으로 변경할 수 있게 해준다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어느 정도 로그 레벨을 남길 것인지를 설정하는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에러만 남길 것인지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워닝만</a:t>
            </a:r>
            <a:r>
              <a:rPr lang="ko-KR" altLang="en-US" baseline="0" dirty="0" smtClean="0"/>
              <a:t> 남길 것인지 등등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로그 데이터가 너무 많이 쌓이는 것도 문제가 된다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32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- </a:t>
            </a:r>
            <a:r>
              <a:rPr lang="en-US" altLang="ko-KR" baseline="0" dirty="0" err="1" smtClean="0"/>
              <a:t>jobtracker</a:t>
            </a:r>
            <a:r>
              <a:rPr lang="en-US" altLang="ko-KR" baseline="0" dirty="0" smtClean="0"/>
              <a:t>,  </a:t>
            </a:r>
            <a:r>
              <a:rPr lang="en-US" altLang="ko-KR" baseline="0" dirty="0" err="1" smtClean="0"/>
              <a:t>tasktracker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맵리듀스</a:t>
            </a:r>
            <a:r>
              <a:rPr lang="ko-KR" altLang="en-US" baseline="0" dirty="0" smtClean="0"/>
              <a:t> 작업 일환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63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1.0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네임노드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개여서 전체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클러스터 서비스가 중단되는 문제가 있었다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2.0</a:t>
            </a:r>
            <a:r>
              <a:rPr lang="ko-KR" altLang="en-US" dirty="0" smtClean="0"/>
              <a:t>에서부터는 </a:t>
            </a:r>
            <a:r>
              <a:rPr lang="ko-KR" altLang="en-US" dirty="0" err="1" smtClean="0"/>
              <a:t>네임노드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HA </a:t>
            </a:r>
            <a:r>
              <a:rPr lang="ko-KR" altLang="en-US" dirty="0" smtClean="0"/>
              <a:t>도입되어서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구성 가능</a:t>
            </a:r>
            <a:r>
              <a:rPr lang="en-US" altLang="ko-KR" dirty="0" smtClean="0"/>
              <a:t>. Active</a:t>
            </a:r>
            <a:r>
              <a:rPr lang="en-US" altLang="ko-KR" baseline="0" dirty="0" smtClean="0"/>
              <a:t> =&gt; standby : </a:t>
            </a:r>
            <a:r>
              <a:rPr lang="ko-KR" altLang="en-US" baseline="0" dirty="0" err="1" smtClean="0"/>
              <a:t>동기화필요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동기화 위해 저널 </a:t>
            </a:r>
            <a:r>
              <a:rPr lang="ko-KR" altLang="en-US" baseline="0" dirty="0" err="1" smtClean="0"/>
              <a:t>노드라는</a:t>
            </a:r>
            <a:r>
              <a:rPr lang="ko-KR" altLang="en-US" baseline="0" dirty="0" smtClean="0"/>
              <a:t> 서버 프로세서 도입</a:t>
            </a:r>
            <a:r>
              <a:rPr lang="en-US" altLang="ko-KR" baseline="0" dirty="0" smtClean="0"/>
              <a:t>. HA</a:t>
            </a:r>
            <a:r>
              <a:rPr lang="ko-KR" altLang="en-US" baseline="0" dirty="0" smtClean="0"/>
              <a:t>를 구성하려면 </a:t>
            </a:r>
            <a:r>
              <a:rPr lang="ko-KR" altLang="en-US" baseline="0" dirty="0" err="1" smtClean="0"/>
              <a:t>네임노드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개에 </a:t>
            </a:r>
            <a:r>
              <a:rPr lang="ko-KR" altLang="en-US" baseline="0" dirty="0" err="1" smtClean="0"/>
              <a:t>저널노드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 구성되어야 함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네임노드가</a:t>
            </a:r>
            <a:r>
              <a:rPr lang="ko-KR" altLang="en-US" baseline="0" dirty="0" smtClean="0"/>
              <a:t> 저널 </a:t>
            </a:r>
            <a:r>
              <a:rPr lang="ko-KR" altLang="en-US" baseline="0" dirty="0" err="1" smtClean="0"/>
              <a:t>노드에</a:t>
            </a:r>
            <a:r>
              <a:rPr lang="ko-KR" altLang="en-US" baseline="0" dirty="0" smtClean="0"/>
              <a:t> 전송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 시스템 메타데이터가 변경되고 갱신되면 저널로그 작성되는데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네임노드가</a:t>
            </a:r>
            <a:r>
              <a:rPr lang="ko-KR" altLang="en-US" dirty="0" smtClean="0"/>
              <a:t> 그걸 각 </a:t>
            </a:r>
            <a:r>
              <a:rPr lang="ko-KR" altLang="en-US" dirty="0" err="1" smtClean="0"/>
              <a:t>저널노드에</a:t>
            </a:r>
            <a:r>
              <a:rPr lang="ko-KR" altLang="en-US" dirty="0" smtClean="0"/>
              <a:t> 전송한다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Active</a:t>
            </a:r>
            <a:r>
              <a:rPr lang="ko-KR" altLang="en-US" dirty="0" smtClean="0"/>
              <a:t>를 스탠바이로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스탠바이를액티브로</a:t>
            </a:r>
            <a:r>
              <a:rPr lang="ko-KR" altLang="en-US" dirty="0" smtClean="0"/>
              <a:t> 하려면 </a:t>
            </a:r>
            <a:r>
              <a:rPr lang="ko-KR" altLang="en-US" dirty="0" err="1" smtClean="0"/>
              <a:t>주키퍼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따라서네임노드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고가용성을</a:t>
            </a:r>
            <a:r>
              <a:rPr lang="ko-KR" altLang="en-US" dirty="0" smtClean="0"/>
              <a:t> 위해서는 </a:t>
            </a:r>
            <a:r>
              <a:rPr lang="ko-KR" altLang="en-US" dirty="0" err="1" smtClean="0"/>
              <a:t>네임노드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저널노드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주키퍼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적어도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대의 환경이 필요함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아무리 못해도 최소한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6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Task tracker, </a:t>
            </a:r>
            <a:r>
              <a:rPr lang="en-US" altLang="ko-KR" dirty="0" err="1" smtClean="0"/>
              <a:t>jobtracker</a:t>
            </a:r>
            <a:r>
              <a:rPr lang="en-US" altLang="ko-KR" dirty="0" smtClean="0"/>
              <a:t>=&gt;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맵리듀스와</a:t>
            </a:r>
            <a:r>
              <a:rPr lang="ko-KR" altLang="en-US" baseline="0" dirty="0" smtClean="0"/>
              <a:t> 연관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맵리듀스먼저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설명하고돌아옴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XML, JSON</a:t>
            </a:r>
          </a:p>
          <a:p>
            <a:r>
              <a:rPr lang="en-US" altLang="ko-KR" dirty="0" smtClean="0"/>
              <a:t>JSON : </a:t>
            </a:r>
            <a:r>
              <a:rPr lang="ko-KR" altLang="en-US" dirty="0" smtClean="0"/>
              <a:t>메타 데이터를 키로 같이 정의함</a:t>
            </a:r>
            <a:r>
              <a:rPr lang="en-US" altLang="ko-KR" dirty="0" smtClean="0"/>
              <a:t>. Ex) </a:t>
            </a:r>
            <a:r>
              <a:rPr lang="ko-KR" altLang="en-US" dirty="0" smtClean="0"/>
              <a:t>메타</a:t>
            </a:r>
            <a:r>
              <a:rPr lang="en-US" altLang="ko-KR" dirty="0" smtClean="0"/>
              <a:t>data</a:t>
            </a:r>
            <a:r>
              <a:rPr lang="en-US" altLang="ko-KR" baseline="0" dirty="0" smtClean="0"/>
              <a:t> : data</a:t>
            </a:r>
            <a:endParaRPr lang="en-US" altLang="ko-KR" dirty="0" smtClean="0"/>
          </a:p>
          <a:p>
            <a:r>
              <a:rPr lang="en-US" altLang="ko-KR" dirty="0" smtClean="0"/>
              <a:t>XML : </a:t>
            </a:r>
            <a:r>
              <a:rPr lang="ko-KR" altLang="en-US" dirty="0" smtClean="0"/>
              <a:t>메타 데이터를 태그로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실제 내용에 해당하는 데이터를 줌</a:t>
            </a:r>
            <a:r>
              <a:rPr lang="en-US" altLang="ko-KR" baseline="0" dirty="0" smtClean="0"/>
              <a:t>. ex) &lt;</a:t>
            </a:r>
            <a:r>
              <a:rPr lang="ko-KR" altLang="en-US" baseline="0" dirty="0" smtClean="0"/>
              <a:t>메타</a:t>
            </a:r>
            <a:r>
              <a:rPr lang="en-US" altLang="ko-KR" baseline="0" dirty="0" smtClean="0"/>
              <a:t>data&gt; data &lt;/</a:t>
            </a:r>
            <a:r>
              <a:rPr lang="ko-KR" altLang="en-US" baseline="0" dirty="0" smtClean="0"/>
              <a:t>메타</a:t>
            </a:r>
            <a:r>
              <a:rPr lang="en-US" altLang="ko-KR" baseline="0" dirty="0" smtClean="0"/>
              <a:t>data&gt;</a:t>
            </a:r>
          </a:p>
          <a:p>
            <a:r>
              <a:rPr lang="ko-KR" altLang="en-US" baseline="0" dirty="0" smtClean="0"/>
              <a:t>데이터와 데이터를 설명하는 메타 정보를 함께 저장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가변적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메타 정보를 주기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정보인지 파악하는 게 중요함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어떤 정보인지 알기 위해 </a:t>
            </a:r>
            <a:r>
              <a:rPr lang="en-US" altLang="ko-KR" baseline="0" dirty="0" smtClean="0"/>
              <a:t>parsing</a:t>
            </a:r>
            <a:r>
              <a:rPr lang="ko-KR" altLang="en-US" baseline="0" dirty="0" smtClean="0"/>
              <a:t>처리함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46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맵리듀스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동시에 처리</a:t>
            </a:r>
            <a:endParaRPr lang="en-US" altLang="ko-KR" dirty="0" smtClean="0"/>
          </a:p>
          <a:p>
            <a:r>
              <a:rPr lang="ko-KR" altLang="en-US" dirty="0" smtClean="0"/>
              <a:t>병렬 처리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하둡</a:t>
            </a:r>
            <a:r>
              <a:rPr lang="ko-KR" altLang="en-US" baseline="0" dirty="0" smtClean="0"/>
              <a:t> 분산파일시스템에 저장된 파일을 읽어서 처리함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함수형 프로그래밍</a:t>
            </a:r>
            <a:r>
              <a:rPr lang="en-US" altLang="ko-KR" baseline="0" dirty="0" smtClean="0"/>
              <a:t>: 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Cf</a:t>
            </a:r>
            <a:r>
              <a:rPr lang="en-US" altLang="ko-KR" baseline="0" dirty="0" smtClean="0"/>
              <a:t>) R, python : </a:t>
            </a:r>
            <a:r>
              <a:rPr lang="ko-KR" altLang="en-US" baseline="0" dirty="0" smtClean="0"/>
              <a:t>객체지향 언어</a:t>
            </a:r>
            <a:r>
              <a:rPr lang="en-US" altLang="ko-KR" baseline="0" dirty="0" smtClean="0"/>
              <a:t>. R</a:t>
            </a:r>
            <a:r>
              <a:rPr lang="ko-KR" altLang="en-US" baseline="0" dirty="0" smtClean="0"/>
              <a:t>도 전부 객체로 만들어져 있음</a:t>
            </a:r>
            <a:r>
              <a:rPr lang="en-US" altLang="ko-KR" baseline="0" dirty="0" smtClean="0"/>
              <a:t>.python</a:t>
            </a:r>
            <a:r>
              <a:rPr lang="ko-KR" altLang="en-US" baseline="0" dirty="0" smtClean="0"/>
              <a:t>도 모두 객체</a:t>
            </a:r>
            <a:r>
              <a:rPr lang="en-US" altLang="ko-KR" baseline="0" dirty="0" smtClean="0"/>
              <a:t>. + </a:t>
            </a:r>
            <a:r>
              <a:rPr lang="ko-KR" altLang="en-US" baseline="0" dirty="0" smtClean="0"/>
              <a:t>스크립트 언어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인터프리터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해석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동적 </a:t>
            </a:r>
            <a:r>
              <a:rPr lang="en-US" altLang="ko-KR" baseline="0" dirty="0" smtClean="0"/>
              <a:t>typing </a:t>
            </a:r>
            <a:r>
              <a:rPr lang="ko-KR" altLang="en-US" baseline="0" dirty="0" smtClean="0"/>
              <a:t>언어</a:t>
            </a:r>
            <a:r>
              <a:rPr lang="en-US" altLang="ko-KR" baseline="0" dirty="0" smtClean="0"/>
              <a:t>). + </a:t>
            </a:r>
            <a:r>
              <a:rPr lang="ko-KR" altLang="en-US" baseline="0" dirty="0" smtClean="0"/>
              <a:t>함수형 프로그래밍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함수를 변수에 저장할 수 있음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함수의 인수로 함수를 전달할 수 있음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함수 내부에 함수 정의할 수 있음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JAVA</a:t>
            </a:r>
            <a:r>
              <a:rPr lang="ko-KR" altLang="en-US" baseline="0" dirty="0" smtClean="0"/>
              <a:t>는 객체지향 언어이지만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함수형 프로그래밍을 고려해서 설계되지는 않았다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분산환경에서 함수형 프로그래밍이 필요한데</a:t>
            </a:r>
            <a:r>
              <a:rPr lang="en-US" altLang="ko-KR" baseline="0" dirty="0" smtClean="0"/>
              <a:t> JAVA</a:t>
            </a:r>
            <a:r>
              <a:rPr lang="ko-KR" altLang="en-US" baseline="0" dirty="0" smtClean="0"/>
              <a:t>에서 그게 안 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JAVA 8</a:t>
            </a:r>
            <a:r>
              <a:rPr lang="ko-KR" altLang="en-US" baseline="0" dirty="0" smtClean="0"/>
              <a:t>버전에서 </a:t>
            </a:r>
            <a:r>
              <a:rPr lang="en-US" altLang="ko-KR" baseline="0" dirty="0" smtClean="0"/>
              <a:t>lambda</a:t>
            </a:r>
            <a:r>
              <a:rPr lang="ko-KR" altLang="en-US" baseline="0" dirty="0" smtClean="0"/>
              <a:t> 지원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그럼에도 불구하고 파이선</a:t>
            </a:r>
            <a:r>
              <a:rPr lang="en-US" altLang="ko-KR" baseline="0" dirty="0" smtClean="0"/>
              <a:t>, R </a:t>
            </a:r>
            <a:r>
              <a:rPr lang="ko-KR" altLang="en-US" baseline="0" dirty="0" smtClean="0"/>
              <a:t>등 다른 언어에 비해 코드 간결하지 않음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을 구성해서 </a:t>
            </a:r>
            <a:r>
              <a:rPr lang="en-US" altLang="ko-KR" baseline="0" dirty="0" smtClean="0"/>
              <a:t>override</a:t>
            </a:r>
            <a:r>
              <a:rPr lang="ko-KR" altLang="en-US" baseline="0" dirty="0" smtClean="0"/>
              <a:t>해서 </a:t>
            </a:r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함수 만들고 </a:t>
            </a:r>
            <a:r>
              <a:rPr lang="en-US" altLang="ko-KR" baseline="0" dirty="0" smtClean="0"/>
              <a:t>reduce </a:t>
            </a:r>
            <a:r>
              <a:rPr lang="ko-KR" altLang="en-US" baseline="0" dirty="0" smtClean="0"/>
              <a:t>만들고 별도의 </a:t>
            </a:r>
            <a:r>
              <a:rPr lang="en-US" altLang="ko-KR" baseline="0" dirty="0" smtClean="0"/>
              <a:t>job class</a:t>
            </a:r>
            <a:r>
              <a:rPr lang="ko-KR" altLang="en-US" baseline="0" dirty="0" smtClean="0"/>
              <a:t>만들어서 별도로 조정해야 한다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98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비정형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가 수집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로 객체화되어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</a:t>
            </a:r>
            <a:r>
              <a:rPr lang="en-US" altLang="ko-KR" dirty="0" smtClean="0"/>
              <a:t>binary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이미지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동영상 등 멀티미디어 형태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스크립트 파일 형태에 해당하는 것 역시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탐색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추출 시 응용소프트웨어가 필요함</a:t>
            </a:r>
            <a:r>
              <a:rPr lang="en-US" altLang="ko-KR" baseline="0" dirty="0" smtClean="0"/>
              <a:t>. Ex) </a:t>
            </a:r>
            <a:r>
              <a:rPr lang="ko-KR" altLang="en-US" baseline="0" dirty="0" smtClean="0"/>
              <a:t>동영상 플레이어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수집 주제에 의해 데이터 분석 선행되어야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 되었을 때 잠재적 가치가 높음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데이터를 계속 넣어주고 학습시키고 </a:t>
            </a:r>
            <a:r>
              <a:rPr lang="en-US" altLang="ko-KR" dirty="0" smtClean="0"/>
              <a:t>tuning</a:t>
            </a:r>
            <a:r>
              <a:rPr lang="ko-KR" altLang="en-US" dirty="0" smtClean="0"/>
              <a:t>해야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처리하기 쉽지 않지만 가치는</a:t>
            </a:r>
            <a:r>
              <a:rPr lang="ko-KR" altLang="en-US" baseline="0" dirty="0" smtClean="0"/>
              <a:t> 높음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스키마 구조도 없고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메타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도 없을 수 있음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55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출현 배경</a:t>
            </a:r>
            <a:endParaRPr lang="en-US" altLang="ko-KR" dirty="0" smtClean="0"/>
          </a:p>
          <a:p>
            <a:r>
              <a:rPr lang="ko-KR" altLang="en-US" dirty="0" smtClean="0"/>
              <a:t>소프트웨어 </a:t>
            </a:r>
            <a:r>
              <a:rPr lang="ko-KR" altLang="en-US" dirty="0" err="1" smtClean="0"/>
              <a:t>히스토리에서</a:t>
            </a:r>
            <a:r>
              <a:rPr lang="ko-KR" altLang="en-US" dirty="0" smtClean="0"/>
              <a:t> 중요한 몇몇 사건들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194X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애니악</a:t>
            </a:r>
            <a:r>
              <a:rPr lang="ko-KR" altLang="en-US" dirty="0" smtClean="0"/>
              <a:t> 컴퓨터</a:t>
            </a:r>
            <a:r>
              <a:rPr lang="en-US" altLang="ko-KR" baseline="0" dirty="0" smtClean="0"/>
              <a:t> –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등장 </a:t>
            </a:r>
            <a:r>
              <a:rPr lang="en-US" altLang="ko-KR" baseline="0" dirty="0" smtClean="0"/>
              <a:t>– 1990</a:t>
            </a:r>
            <a:r>
              <a:rPr lang="ko-KR" altLang="en-US" baseline="0" dirty="0" smtClean="0"/>
              <a:t>년대 초반 인터넷</a:t>
            </a:r>
            <a:r>
              <a:rPr lang="en-US" altLang="ko-KR" baseline="0" dirty="0" smtClean="0"/>
              <a:t>(world wide web) : </a:t>
            </a:r>
            <a:r>
              <a:rPr lang="ko-KR" altLang="en-US" baseline="0" dirty="0" smtClean="0"/>
              <a:t>일반인들이 쓰기 시작 </a:t>
            </a:r>
            <a:r>
              <a:rPr lang="en-US" altLang="ko-KR" baseline="0" dirty="0" smtClean="0"/>
              <a:t>– 2000</a:t>
            </a:r>
            <a:r>
              <a:rPr lang="ko-KR" altLang="en-US" baseline="0" dirty="0" smtClean="0"/>
              <a:t>년대 일반화되며 멀티미디어 </a:t>
            </a:r>
            <a:r>
              <a:rPr lang="en-US" altLang="ko-KR" baseline="0" dirty="0" smtClean="0"/>
              <a:t>– 2007, 8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스마트폰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이동하면서 웹 사용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엔지니어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사이언티스트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사이언티스트</a:t>
            </a:r>
            <a:r>
              <a:rPr lang="ko-KR" altLang="en-US" baseline="0" dirty="0" smtClean="0"/>
              <a:t> 통계 잘 알아야 함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기존 데이터와 </a:t>
            </a:r>
            <a:r>
              <a:rPr lang="ko-KR" altLang="en-US" baseline="0" dirty="0" err="1" smtClean="0"/>
              <a:t>빅데이터의</a:t>
            </a:r>
            <a:r>
              <a:rPr lang="ko-KR" altLang="en-US" baseline="0" dirty="0" smtClean="0"/>
              <a:t> 구분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기존 데이터는 저장수준이 </a:t>
            </a:r>
            <a:r>
              <a:rPr lang="en-US" altLang="ko-KR" baseline="0" dirty="0" smtClean="0"/>
              <a:t>TB. </a:t>
            </a:r>
          </a:p>
          <a:p>
            <a:r>
              <a:rPr lang="en-US" altLang="ko-KR" baseline="0" dirty="0" smtClean="0"/>
              <a:t>Very large data</a:t>
            </a:r>
            <a:r>
              <a:rPr lang="ko-KR" altLang="en-US" baseline="0" dirty="0" smtClean="0"/>
              <a:t>라고 하면 </a:t>
            </a:r>
            <a:r>
              <a:rPr lang="ko-KR" altLang="en-US" baseline="0" dirty="0" err="1" smtClean="0"/>
              <a:t>엑사바이트인데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기존데이터에서 </a:t>
            </a:r>
            <a:r>
              <a:rPr lang="en-US" altLang="ko-KR" baseline="0" dirty="0" smtClean="0"/>
              <a:t>TB</a:t>
            </a:r>
            <a:r>
              <a:rPr lang="ko-KR" altLang="en-US" baseline="0" dirty="0" smtClean="0"/>
              <a:t>는 처리 가능한 데이터 양이라고 보면 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저장 가능한 데이터 양이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처리</a:t>
            </a:r>
            <a:r>
              <a:rPr lang="en-US" altLang="ko-KR" baseline="0" dirty="0" smtClean="0"/>
              <a:t>!</a:t>
            </a:r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초</a:t>
            </a:r>
            <a:r>
              <a:rPr lang="en-US" altLang="ko-KR" baseline="0" dirty="0" smtClean="0"/>
              <a:t>, 1</a:t>
            </a:r>
            <a:r>
              <a:rPr lang="ko-KR" altLang="en-US" baseline="0" dirty="0" smtClean="0"/>
              <a:t>분</a:t>
            </a:r>
            <a:r>
              <a:rPr lang="en-US" altLang="ko-KR" baseline="0" dirty="0" smtClean="0"/>
              <a:t>, 1</a:t>
            </a:r>
            <a:r>
              <a:rPr lang="ko-KR" altLang="en-US" baseline="0" dirty="0" smtClean="0"/>
              <a:t>시간 내 처리 가능한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실제 </a:t>
            </a:r>
            <a:r>
              <a:rPr lang="ko-KR" altLang="en-US" baseline="0" dirty="0" err="1" smtClean="0"/>
              <a:t>빅데이터라고</a:t>
            </a:r>
            <a:r>
              <a:rPr lang="ko-KR" altLang="en-US" baseline="0" dirty="0" smtClean="0"/>
              <a:t> 해봐야 통신사 정도</a:t>
            </a:r>
            <a:endParaRPr lang="en-US" altLang="ko-KR" baseline="0" dirty="0" smtClean="0"/>
          </a:p>
          <a:p>
            <a:r>
              <a:rPr lang="ko-KR" altLang="en-US" baseline="0" dirty="0" smtClean="0"/>
              <a:t>초당 처리 가능한 데이터 양이 </a:t>
            </a:r>
            <a:r>
              <a:rPr lang="ko-KR" altLang="en-US" baseline="0" dirty="0" err="1" smtClean="0"/>
              <a:t>페타바이트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 데이터는 </a:t>
            </a:r>
            <a:r>
              <a:rPr lang="en-US" altLang="ko-KR" dirty="0" smtClean="0"/>
              <a:t>RDB, </a:t>
            </a:r>
            <a:r>
              <a:rPr lang="ko-KR" altLang="en-US" dirty="0" smtClean="0"/>
              <a:t>정형 데이터 중심으로 저장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그에 비해 다양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반정형과</a:t>
            </a:r>
            <a:r>
              <a:rPr lang="ko-KR" altLang="en-US" dirty="0" smtClean="0"/>
              <a:t> 비정형에 해당하</a:t>
            </a:r>
            <a:r>
              <a:rPr lang="ko-KR" altLang="en-US" baseline="0" dirty="0" smtClean="0"/>
              <a:t>는 데이터가 더 많다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비정형 데이터 중심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스트리밍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 등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기존 데이터를 처리했던 방법이나 처리 시 사용했던 기술 등을</a:t>
            </a:r>
            <a:r>
              <a:rPr lang="ko-KR" altLang="en-US" baseline="0" dirty="0" smtClean="0"/>
              <a:t> 본다면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상대적으로 단순처리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분석 과정도 정형화되어 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기존 분석과정은 인과관계 중심의 분석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인과관계보다 기존에 알려지지 않은 패턴을 찾기 위함이므로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상관관계 중심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처리 복잡도 높음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데이터 유형 때문에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정형이 아니라 비정형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반정형이다보니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기존의 처리 기술로는 그 데이터를 처리할 수 있는 방법이 없다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응용 소프트웨어기술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파싱</a:t>
            </a:r>
            <a:r>
              <a:rPr lang="ko-KR" altLang="en-US" baseline="0" dirty="0" smtClean="0"/>
              <a:t> 기술 등이 필요하다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새로운 기술이 필요해진다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RDB</a:t>
            </a:r>
            <a:r>
              <a:rPr lang="ko-KR" altLang="en-US" baseline="0" dirty="0" smtClean="0"/>
              <a:t>에서 데이터 </a:t>
            </a:r>
            <a:r>
              <a:rPr lang="ko-KR" altLang="en-US" baseline="0" dirty="0" err="1" smtClean="0"/>
              <a:t>모데링은어덯게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하면된다는</a:t>
            </a:r>
            <a:r>
              <a:rPr lang="ko-KR" altLang="en-US" baseline="0" dirty="0" smtClean="0"/>
              <a:t> 정리도 </a:t>
            </a:r>
            <a:r>
              <a:rPr lang="ko-KR" altLang="en-US" baseline="0" dirty="0" err="1" smtClean="0"/>
              <a:t>많고경험치도</a:t>
            </a:r>
            <a:r>
              <a:rPr lang="ko-KR" altLang="en-US" baseline="0" dirty="0" smtClean="0"/>
              <a:t> 많은데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어덯게</a:t>
            </a:r>
            <a:r>
              <a:rPr lang="ko-KR" altLang="en-US" baseline="0" dirty="0" smtClean="0"/>
              <a:t> 저장하고 정리해야 하는지에 대한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 등 자료가 없다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정형화하기도어렵다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다루는데이터도</a:t>
            </a:r>
            <a:r>
              <a:rPr lang="ko-KR" altLang="en-US" baseline="0" dirty="0" smtClean="0"/>
              <a:t> 다르고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저장 방식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처리 방식도 다르고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 </a:t>
            </a:r>
            <a:r>
              <a:rPr lang="ko-KR" altLang="en-US" baseline="0" dirty="0" err="1" smtClean="0"/>
              <a:t>목적도다르고등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RDB</a:t>
            </a:r>
            <a:r>
              <a:rPr lang="ko-KR" altLang="en-US" baseline="0" dirty="0" smtClean="0"/>
              <a:t>의 경우 기본적인 </a:t>
            </a:r>
            <a:r>
              <a:rPr lang="ko-KR" altLang="en-US" baseline="0" dirty="0" err="1" smtClean="0"/>
              <a:t>논리구조는도일하니까가능하다고</a:t>
            </a:r>
            <a:r>
              <a:rPr lang="ko-KR" altLang="en-US" baseline="0" dirty="0" smtClean="0"/>
              <a:t> 하더라도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5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최초에 </a:t>
            </a:r>
            <a:r>
              <a:rPr lang="ko-KR" altLang="en-US" dirty="0" err="1" smtClean="0"/>
              <a:t>빅데이터라고</a:t>
            </a:r>
            <a:r>
              <a:rPr lang="ko-KR" altLang="en-US" dirty="0" smtClean="0"/>
              <a:t> 했을 때 나온 </a:t>
            </a:r>
            <a:r>
              <a:rPr lang="en-US" altLang="ko-KR" dirty="0" smtClean="0"/>
              <a:t>3V.</a:t>
            </a:r>
          </a:p>
          <a:p>
            <a:r>
              <a:rPr lang="ko-KR" altLang="en-US" dirty="0" smtClean="0"/>
              <a:t>대규모</a:t>
            </a:r>
            <a:r>
              <a:rPr lang="en-US" altLang="ko-KR" dirty="0" smtClean="0"/>
              <a:t>(volume),</a:t>
            </a:r>
            <a:r>
              <a:rPr lang="ko-KR" altLang="en-US" baseline="0" dirty="0" smtClean="0"/>
              <a:t> 생성주기 짧고 빠르다</a:t>
            </a:r>
            <a:r>
              <a:rPr lang="en-US" altLang="ko-KR" baseline="0" dirty="0" smtClean="0"/>
              <a:t>(velocity, </a:t>
            </a:r>
            <a:r>
              <a:rPr lang="ko-KR" altLang="en-US" baseline="0" dirty="0" smtClean="0"/>
              <a:t>데이터 발생량 굉장히 많음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종류 다양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정형보다 비정형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중심</a:t>
            </a:r>
            <a:r>
              <a:rPr lang="en-US" altLang="ko-KR" baseline="0" dirty="0" smtClean="0"/>
              <a:t>. Variety)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Volume : large.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초당 처리 </a:t>
            </a:r>
            <a:r>
              <a:rPr lang="ko-KR" altLang="en-US" baseline="0" dirty="0" err="1" smtClean="0"/>
              <a:t>페타바이트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velocity</a:t>
            </a:r>
          </a:p>
          <a:p>
            <a:r>
              <a:rPr lang="ko-KR" altLang="en-US" baseline="0" dirty="0" smtClean="0"/>
              <a:t>데이터 발생 속도 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배치처리율 높고</a:t>
            </a:r>
            <a:r>
              <a:rPr lang="en-US" altLang="ko-KR" baseline="0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0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특징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Fault-tolerance(</a:t>
            </a:r>
            <a:r>
              <a:rPr lang="ko-KR" altLang="en-US" dirty="0" err="1"/>
              <a:t>내고장성</a:t>
            </a:r>
            <a:r>
              <a:rPr lang="en-US" altLang="ko-KR" dirty="0"/>
              <a:t>, </a:t>
            </a:r>
            <a:r>
              <a:rPr lang="ko-KR" altLang="en-US" dirty="0"/>
              <a:t>결함허용</a:t>
            </a:r>
            <a:r>
              <a:rPr lang="en-US" altLang="ko-KR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49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고정된 </a:t>
            </a:r>
            <a:r>
              <a:rPr lang="ko-KR" altLang="en-US" dirty="0" err="1"/>
              <a:t>컬럼에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14017</TotalTime>
  <Words>23979</Words>
  <Application>Microsoft Office PowerPoint</Application>
  <PresentationFormat>와이드스크린</PresentationFormat>
  <Paragraphs>4048</Paragraphs>
  <Slides>238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516</cp:revision>
  <cp:lastPrinted>2017-11-30T07:36:52Z</cp:lastPrinted>
  <dcterms:created xsi:type="dcterms:W3CDTF">2017-01-06T09:07:17Z</dcterms:created>
  <dcterms:modified xsi:type="dcterms:W3CDTF">2020-01-31T00:30:41Z</dcterms:modified>
</cp:coreProperties>
</file>